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1" r:id="rId3"/>
    <p:sldId id="262" r:id="rId4"/>
    <p:sldId id="258" r:id="rId5"/>
    <p:sldId id="259" r:id="rId6"/>
    <p:sldId id="260" r:id="rId7"/>
    <p:sldId id="263" r:id="rId8"/>
    <p:sldId id="264" r:id="rId9"/>
    <p:sldId id="265" r:id="rId10"/>
    <p:sldId id="266" r:id="rId11"/>
    <p:sldId id="267" r:id="rId12"/>
    <p:sldId id="271" r:id="rId13"/>
    <p:sldId id="269" r:id="rId14"/>
    <p:sldId id="270"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7/20/2022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582" y="738910"/>
            <a:ext cx="6012873" cy="5310908"/>
          </a:xfrm>
          <a:prstGeom prst="rect">
            <a:avLst/>
          </a:prstGeom>
        </p:spPr>
      </p:pic>
    </p:spTree>
    <p:extLst>
      <p:ext uri="{BB962C8B-B14F-4D97-AF65-F5344CB8AC3E}">
        <p14:creationId xmlns:p14="http://schemas.microsoft.com/office/powerpoint/2010/main" val="7752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81" y="629920"/>
            <a:ext cx="10434946" cy="1584774"/>
          </a:xfrm>
        </p:spPr>
        <p:txBody>
          <a:bodyPr/>
          <a:lstStyle/>
          <a:p>
            <a:r>
              <a:rPr lang="en-US" dirty="0" smtClean="0"/>
              <a:t>       Before and after circulatory effects when drinking </a:t>
            </a:r>
            <a:r>
              <a:rPr lang="en-US" dirty="0" err="1" smtClean="0"/>
              <a:t>hyox</a:t>
            </a:r>
            <a:r>
              <a:rPr lang="en-US" dirty="0" smtClean="0"/>
              <a:t> </a:t>
            </a:r>
            <a:r>
              <a:rPr lang="en-US" dirty="0" err="1" smtClean="0"/>
              <a:t>superwater</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65680" y="2763334"/>
            <a:ext cx="7447279" cy="4094666"/>
          </a:xfrm>
        </p:spPr>
      </p:pic>
      <p:pic>
        <p:nvPicPr>
          <p:cNvPr id="5" name="Picture 4"/>
          <p:cNvPicPr>
            <a:picLocks noChangeAspect="1"/>
          </p:cNvPicPr>
          <p:nvPr/>
        </p:nvPicPr>
        <p:blipFill>
          <a:blip r:embed="rId3"/>
          <a:stretch>
            <a:fillRect/>
          </a:stretch>
        </p:blipFill>
        <p:spPr>
          <a:xfrm>
            <a:off x="127935" y="1625538"/>
            <a:ext cx="1375746" cy="1137796"/>
          </a:xfrm>
          <a:prstGeom prst="rect">
            <a:avLst/>
          </a:prstGeom>
        </p:spPr>
      </p:pic>
    </p:spTree>
    <p:extLst>
      <p:ext uri="{BB962C8B-B14F-4D97-AF65-F5344CB8AC3E}">
        <p14:creationId xmlns:p14="http://schemas.microsoft.com/office/powerpoint/2010/main" val="166374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2334" y="619698"/>
            <a:ext cx="1877731" cy="14326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680" y="274320"/>
            <a:ext cx="4450080" cy="6441440"/>
          </a:xfrm>
          <a:prstGeom prst="rect">
            <a:avLst/>
          </a:prstGeom>
        </p:spPr>
      </p:pic>
    </p:spTree>
    <p:extLst>
      <p:ext uri="{BB962C8B-B14F-4D97-AF65-F5344CB8AC3E}">
        <p14:creationId xmlns:p14="http://schemas.microsoft.com/office/powerpoint/2010/main" val="78229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010" y="1673524"/>
            <a:ext cx="7657381" cy="5184476"/>
          </a:xfrm>
          <a:prstGeom prst="rect">
            <a:avLst/>
          </a:prstGeom>
        </p:spPr>
      </p:pic>
      <p:sp>
        <p:nvSpPr>
          <p:cNvPr id="4" name="TextBox 3"/>
          <p:cNvSpPr txBox="1"/>
          <p:nvPr/>
        </p:nvSpPr>
        <p:spPr>
          <a:xfrm>
            <a:off x="2173857" y="966158"/>
            <a:ext cx="8373371" cy="523220"/>
          </a:xfrm>
          <a:prstGeom prst="rect">
            <a:avLst/>
          </a:prstGeom>
          <a:noFill/>
        </p:spPr>
        <p:txBody>
          <a:bodyPr wrap="square" rtlCol="0">
            <a:spAutoFit/>
          </a:bodyPr>
          <a:lstStyle/>
          <a:p>
            <a:r>
              <a:rPr lang="en-US" sz="2800" dirty="0" smtClean="0"/>
              <a:t>Camilo, Guinness world record holder in Spinning bike.</a:t>
            </a:r>
            <a:endParaRPr lang="en-US" sz="2800" dirty="0"/>
          </a:p>
        </p:txBody>
      </p:sp>
    </p:spTree>
    <p:extLst>
      <p:ext uri="{BB962C8B-B14F-4D97-AF65-F5344CB8AC3E}">
        <p14:creationId xmlns:p14="http://schemas.microsoft.com/office/powerpoint/2010/main" val="58479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5245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868" y="2204050"/>
            <a:ext cx="6858000" cy="4572000"/>
          </a:xfrm>
          <a:prstGeom prst="rect">
            <a:avLst/>
          </a:prstGeom>
        </p:spPr>
      </p:pic>
      <p:sp>
        <p:nvSpPr>
          <p:cNvPr id="3" name="TextBox 2"/>
          <p:cNvSpPr txBox="1"/>
          <p:nvPr/>
        </p:nvSpPr>
        <p:spPr>
          <a:xfrm flipH="1">
            <a:off x="1086928" y="1043796"/>
            <a:ext cx="9644332" cy="584775"/>
          </a:xfrm>
          <a:prstGeom prst="rect">
            <a:avLst/>
          </a:prstGeom>
          <a:noFill/>
        </p:spPr>
        <p:txBody>
          <a:bodyPr wrap="square" rtlCol="0">
            <a:spAutoFit/>
          </a:bodyPr>
          <a:lstStyle/>
          <a:p>
            <a:r>
              <a:rPr lang="en-US" sz="3200" dirty="0" smtClean="0"/>
              <a:t>Soccer Team, Cali, Colombia</a:t>
            </a:r>
            <a:r>
              <a:rPr lang="en-US" dirty="0" smtClean="0"/>
              <a:t>.</a:t>
            </a:r>
            <a:endParaRPr lang="en-US" dirty="0"/>
          </a:p>
        </p:txBody>
      </p:sp>
    </p:spTree>
    <p:extLst>
      <p:ext uri="{BB962C8B-B14F-4D97-AF65-F5344CB8AC3E}">
        <p14:creationId xmlns:p14="http://schemas.microsoft.com/office/powerpoint/2010/main" val="152149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4894" y="3606800"/>
            <a:ext cx="7833360" cy="1077218"/>
          </a:xfrm>
          <a:prstGeom prst="rect">
            <a:avLst/>
          </a:prstGeom>
          <a:noFill/>
        </p:spPr>
        <p:txBody>
          <a:bodyPr wrap="square" rtlCol="0">
            <a:spAutoFit/>
          </a:bodyPr>
          <a:lstStyle/>
          <a:p>
            <a:r>
              <a:rPr lang="en-US" sz="3200" dirty="0" smtClean="0">
                <a:solidFill>
                  <a:schemeClr val="accent1">
                    <a:lumMod val="75000"/>
                  </a:schemeClr>
                </a:solidFill>
              </a:rPr>
              <a:t>- HYOX SUPERWATER : TEL : </a:t>
            </a:r>
            <a:r>
              <a:rPr lang="en-US" sz="3200" dirty="0" smtClean="0">
                <a:solidFill>
                  <a:schemeClr val="accent1">
                    <a:lumMod val="75000"/>
                  </a:schemeClr>
                </a:solidFill>
              </a:rPr>
              <a:t>714-317-0369</a:t>
            </a:r>
            <a:endParaRPr lang="en-US" sz="3200" dirty="0" smtClean="0">
              <a:solidFill>
                <a:schemeClr val="accent1">
                  <a:lumMod val="75000"/>
                </a:schemeClr>
              </a:solidFill>
            </a:endParaRPr>
          </a:p>
          <a:p>
            <a:r>
              <a:rPr lang="en-US" sz="3200" dirty="0" smtClean="0">
                <a:solidFill>
                  <a:schemeClr val="accent1">
                    <a:lumMod val="75000"/>
                  </a:schemeClr>
                </a:solidFill>
              </a:rPr>
              <a:t>- EMAIL</a:t>
            </a:r>
            <a:r>
              <a:rPr lang="en-US" sz="3200" smtClean="0">
                <a:solidFill>
                  <a:schemeClr val="accent1">
                    <a:lumMod val="75000"/>
                  </a:schemeClr>
                </a:solidFill>
              </a:rPr>
              <a:t>: </a:t>
            </a:r>
            <a:r>
              <a:rPr lang="en-US" sz="3200" smtClean="0">
                <a:solidFill>
                  <a:schemeClr val="accent1">
                    <a:lumMod val="75000"/>
                  </a:schemeClr>
                </a:solidFill>
              </a:rPr>
              <a:t>MWCARVALHO60@GMAIL.COM</a:t>
            </a:r>
            <a:endParaRPr lang="en-US" sz="3200"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1204894" y="618517"/>
            <a:ext cx="1877731" cy="1432684"/>
          </a:xfrm>
          <a:prstGeom prst="rect">
            <a:avLst/>
          </a:prstGeom>
        </p:spPr>
      </p:pic>
    </p:spTree>
    <p:extLst>
      <p:ext uri="{BB962C8B-B14F-4D97-AF65-F5344CB8AC3E}">
        <p14:creationId xmlns:p14="http://schemas.microsoft.com/office/powerpoint/2010/main" val="242514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5673" y="1597891"/>
            <a:ext cx="9051636" cy="3477875"/>
          </a:xfrm>
          <a:prstGeom prst="rect">
            <a:avLst/>
          </a:prstGeom>
          <a:noFill/>
        </p:spPr>
        <p:txBody>
          <a:bodyPr wrap="square" rtlCol="0">
            <a:spAutoFit/>
          </a:bodyPr>
          <a:lstStyle/>
          <a:p>
            <a:endParaRPr lang="en-US" sz="4400" dirty="0" smtClean="0">
              <a:solidFill>
                <a:srgbClr val="0070C0"/>
              </a:solidFill>
            </a:endParaRPr>
          </a:p>
          <a:p>
            <a:r>
              <a:rPr lang="en-US" sz="4400" dirty="0" smtClean="0">
                <a:solidFill>
                  <a:srgbClr val="0070C0"/>
                </a:solidFill>
              </a:rPr>
              <a:t>A new class of water for optimal body hydration.</a:t>
            </a:r>
          </a:p>
          <a:p>
            <a:endParaRPr lang="en-US" sz="4400" dirty="0">
              <a:solidFill>
                <a:srgbClr val="0070C0"/>
              </a:solidFill>
            </a:endParaRPr>
          </a:p>
          <a:p>
            <a:r>
              <a:rPr lang="en-US" sz="4400" dirty="0" smtClean="0">
                <a:solidFill>
                  <a:srgbClr val="0070C0"/>
                </a:solidFill>
              </a:rPr>
              <a:t>Be smart ! Get the Best !!</a:t>
            </a:r>
            <a:endParaRPr lang="en-US" sz="4400"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673" y="618517"/>
            <a:ext cx="1874982" cy="1431956"/>
          </a:xfrm>
          <a:prstGeom prst="rect">
            <a:avLst/>
          </a:prstGeom>
        </p:spPr>
      </p:pic>
    </p:spTree>
    <p:extLst>
      <p:ext uri="{BB962C8B-B14F-4D97-AF65-F5344CB8AC3E}">
        <p14:creationId xmlns:p14="http://schemas.microsoft.com/office/powerpoint/2010/main" val="197723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lumMod val="75000"/>
                  </a:schemeClr>
                </a:solidFill>
              </a:rPr>
              <a:t>PRODUCT BACKGROUND</a:t>
            </a:r>
            <a:r>
              <a:rPr lang="en-US" dirty="0" smtClean="0"/>
              <a:t>.</a:t>
            </a:r>
            <a:endParaRPr lang="en-US" dirty="0"/>
          </a:p>
        </p:txBody>
      </p:sp>
      <p:sp>
        <p:nvSpPr>
          <p:cNvPr id="5" name="Content Placeholder 4"/>
          <p:cNvSpPr>
            <a:spLocks noGrp="1"/>
          </p:cNvSpPr>
          <p:nvPr>
            <p:ph sz="quarter" idx="13"/>
          </p:nvPr>
        </p:nvSpPr>
        <p:spPr/>
        <p:txBody>
          <a:bodyPr/>
          <a:lstStyle/>
          <a:p>
            <a:r>
              <a:rPr lang="en-US" dirty="0" smtClean="0">
                <a:solidFill>
                  <a:schemeClr val="accent2">
                    <a:lumMod val="75000"/>
                  </a:schemeClr>
                </a:solidFill>
              </a:rPr>
              <a:t>Unique dual Enhanced new water type.</a:t>
            </a:r>
          </a:p>
          <a:p>
            <a:r>
              <a:rPr lang="en-US" dirty="0" smtClean="0">
                <a:solidFill>
                  <a:schemeClr val="accent2">
                    <a:lumMod val="75000"/>
                  </a:schemeClr>
                </a:solidFill>
              </a:rPr>
              <a:t>Proprietary patent pending technology.</a:t>
            </a:r>
          </a:p>
          <a:p>
            <a:r>
              <a:rPr lang="en-US" dirty="0" smtClean="0">
                <a:solidFill>
                  <a:schemeClr val="accent2">
                    <a:lumMod val="75000"/>
                  </a:schemeClr>
                </a:solidFill>
              </a:rPr>
              <a:t>Increase dissolved oxygen content.</a:t>
            </a:r>
          </a:p>
          <a:p>
            <a:r>
              <a:rPr lang="en-US" dirty="0" smtClean="0">
                <a:solidFill>
                  <a:schemeClr val="accent2">
                    <a:lumMod val="75000"/>
                  </a:schemeClr>
                </a:solidFill>
              </a:rPr>
              <a:t>Hydrogen enriched process.</a:t>
            </a:r>
          </a:p>
          <a:p>
            <a:r>
              <a:rPr lang="en-US" dirty="0" smtClean="0">
                <a:solidFill>
                  <a:schemeClr val="accent2">
                    <a:lumMod val="75000"/>
                  </a:schemeClr>
                </a:solidFill>
              </a:rPr>
              <a:t>Naturally alkaline water.</a:t>
            </a:r>
          </a:p>
          <a:p>
            <a:r>
              <a:rPr lang="en-US" dirty="0" smtClean="0">
                <a:solidFill>
                  <a:schemeClr val="accent2">
                    <a:lumMod val="75000"/>
                  </a:schemeClr>
                </a:solidFill>
              </a:rPr>
              <a:t>better Antioxidant properties.</a:t>
            </a:r>
          </a:p>
          <a:p>
            <a:r>
              <a:rPr lang="en-US" dirty="0" smtClean="0">
                <a:solidFill>
                  <a:schemeClr val="accent2">
                    <a:lumMod val="75000"/>
                  </a:schemeClr>
                </a:solidFill>
              </a:rPr>
              <a:t>Medical doctor designed.</a:t>
            </a:r>
          </a:p>
          <a:p>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673" y="618517"/>
            <a:ext cx="1874982" cy="1431956"/>
          </a:xfrm>
          <a:prstGeom prst="rect">
            <a:avLst/>
          </a:prstGeom>
        </p:spPr>
      </p:pic>
    </p:spTree>
    <p:extLst>
      <p:ext uri="{BB962C8B-B14F-4D97-AF65-F5344CB8AC3E}">
        <p14:creationId xmlns:p14="http://schemas.microsoft.com/office/powerpoint/2010/main" val="181034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054" y="572655"/>
            <a:ext cx="9023927" cy="5985163"/>
          </a:xfrm>
          <a:prstGeom prst="rect">
            <a:avLst/>
          </a:prstGeom>
        </p:spPr>
      </p:pic>
    </p:spTree>
    <p:extLst>
      <p:ext uri="{BB962C8B-B14F-4D97-AF65-F5344CB8AC3E}">
        <p14:creationId xmlns:p14="http://schemas.microsoft.com/office/powerpoint/2010/main" val="118979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014" y="0"/>
            <a:ext cx="3769350" cy="6858000"/>
          </a:xfrm>
          <a:prstGeom prst="rect">
            <a:avLst/>
          </a:prstGeom>
        </p:spPr>
      </p:pic>
      <p:sp>
        <p:nvSpPr>
          <p:cNvPr id="3" name="TextBox 2"/>
          <p:cNvSpPr txBox="1"/>
          <p:nvPr/>
        </p:nvSpPr>
        <p:spPr>
          <a:xfrm>
            <a:off x="812800" y="1514764"/>
            <a:ext cx="5126182" cy="1754326"/>
          </a:xfrm>
          <a:prstGeom prst="rect">
            <a:avLst/>
          </a:prstGeom>
          <a:noFill/>
        </p:spPr>
        <p:txBody>
          <a:bodyPr wrap="square" rtlCol="0">
            <a:spAutoFit/>
          </a:bodyPr>
          <a:lstStyle/>
          <a:p>
            <a:r>
              <a:rPr lang="en-US" sz="3600" dirty="0" smtClean="0">
                <a:solidFill>
                  <a:srgbClr val="0070C0"/>
                </a:solidFill>
              </a:rPr>
              <a:t>Presented in bottles of 500 </a:t>
            </a:r>
            <a:r>
              <a:rPr lang="en-US" sz="3600" dirty="0" err="1" smtClean="0">
                <a:solidFill>
                  <a:srgbClr val="0070C0"/>
                </a:solidFill>
              </a:rPr>
              <a:t>mls</a:t>
            </a:r>
            <a:r>
              <a:rPr lang="en-US" sz="3600" dirty="0" smtClean="0">
                <a:solidFill>
                  <a:srgbClr val="0070C0"/>
                </a:solidFill>
              </a:rPr>
              <a:t> =16 </a:t>
            </a:r>
            <a:r>
              <a:rPr lang="en-US" sz="3600" dirty="0">
                <a:solidFill>
                  <a:srgbClr val="0070C0"/>
                </a:solidFill>
              </a:rPr>
              <a:t>Oz and </a:t>
            </a:r>
          </a:p>
          <a:p>
            <a:r>
              <a:rPr lang="en-US" sz="3600" dirty="0">
                <a:solidFill>
                  <a:srgbClr val="0070C0"/>
                </a:solidFill>
              </a:rPr>
              <a:t> 1 Liter bottles </a:t>
            </a:r>
            <a:r>
              <a:rPr lang="en-US" sz="3600" dirty="0" smtClean="0">
                <a:solidFill>
                  <a:srgbClr val="0070C0"/>
                </a:solidFill>
              </a:rPr>
              <a:t>= 32 Oz</a:t>
            </a:r>
            <a:endParaRPr lang="en-US" sz="3600" dirty="0"/>
          </a:p>
        </p:txBody>
      </p:sp>
      <p:pic>
        <p:nvPicPr>
          <p:cNvPr id="5" name="Picture 4"/>
          <p:cNvPicPr>
            <a:picLocks noChangeAspect="1"/>
          </p:cNvPicPr>
          <p:nvPr/>
        </p:nvPicPr>
        <p:blipFill>
          <a:blip r:embed="rId3"/>
          <a:stretch>
            <a:fillRect/>
          </a:stretch>
        </p:blipFill>
        <p:spPr>
          <a:xfrm>
            <a:off x="252626" y="5532582"/>
            <a:ext cx="1400684" cy="1115814"/>
          </a:xfrm>
          <a:prstGeom prst="rect">
            <a:avLst/>
          </a:prstGeom>
        </p:spPr>
      </p:pic>
    </p:spTree>
    <p:extLst>
      <p:ext uri="{BB962C8B-B14F-4D97-AF65-F5344CB8AC3E}">
        <p14:creationId xmlns:p14="http://schemas.microsoft.com/office/powerpoint/2010/main" val="70598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Oxygen enriched water</a:t>
            </a:r>
            <a:endParaRPr lang="en-US" dirty="0">
              <a:solidFill>
                <a:schemeClr val="accent1">
                  <a:lumMod val="50000"/>
                </a:schemeClr>
              </a:solidFill>
            </a:endParaRPr>
          </a:p>
        </p:txBody>
      </p:sp>
      <p:sp>
        <p:nvSpPr>
          <p:cNvPr id="3" name="Content Placeholder 2"/>
          <p:cNvSpPr>
            <a:spLocks noGrp="1"/>
          </p:cNvSpPr>
          <p:nvPr>
            <p:ph sz="quarter" idx="13"/>
          </p:nvPr>
        </p:nvSpPr>
        <p:spPr>
          <a:xfrm>
            <a:off x="913774" y="2367092"/>
            <a:ext cx="10363826" cy="4301563"/>
          </a:xfrm>
        </p:spPr>
        <p:txBody>
          <a:bodyPr/>
          <a:lstStyle/>
          <a:p>
            <a:r>
              <a:rPr lang="en-US" dirty="0" smtClean="0">
                <a:solidFill>
                  <a:srgbClr val="00B050"/>
                </a:solidFill>
              </a:rPr>
              <a:t>Superior hydration than regular water or alkaline water.</a:t>
            </a:r>
          </a:p>
          <a:p>
            <a:r>
              <a:rPr lang="en-US" dirty="0" smtClean="0">
                <a:solidFill>
                  <a:srgbClr val="00B050"/>
                </a:solidFill>
              </a:rPr>
              <a:t>Modern bottling plant with multiple purification and filtering systems.</a:t>
            </a:r>
          </a:p>
          <a:p>
            <a:r>
              <a:rPr lang="en-US" dirty="0" err="1" smtClean="0">
                <a:solidFill>
                  <a:srgbClr val="00B050"/>
                </a:solidFill>
              </a:rPr>
              <a:t>Fda</a:t>
            </a:r>
            <a:r>
              <a:rPr lang="en-US" dirty="0" smtClean="0">
                <a:solidFill>
                  <a:srgbClr val="00B050"/>
                </a:solidFill>
              </a:rPr>
              <a:t> certified plant with good manufacturing practices.</a:t>
            </a:r>
          </a:p>
          <a:p>
            <a:r>
              <a:rPr lang="en-US" dirty="0" smtClean="0">
                <a:solidFill>
                  <a:srgbClr val="00B050"/>
                </a:solidFill>
              </a:rPr>
              <a:t>Naturally occurring alkaline spring water with healthy Ph.</a:t>
            </a:r>
          </a:p>
          <a:p>
            <a:r>
              <a:rPr lang="en-US" dirty="0" smtClean="0">
                <a:solidFill>
                  <a:srgbClr val="00B050"/>
                </a:solidFill>
              </a:rPr>
              <a:t>Electrolyte balanced.</a:t>
            </a:r>
          </a:p>
          <a:p>
            <a:r>
              <a:rPr lang="en-US" dirty="0" smtClean="0">
                <a:solidFill>
                  <a:srgbClr val="00B050"/>
                </a:solidFill>
              </a:rPr>
              <a:t>Improves oxygen circulation.</a:t>
            </a:r>
          </a:p>
          <a:p>
            <a:r>
              <a:rPr lang="en-US" dirty="0" smtClean="0">
                <a:solidFill>
                  <a:srgbClr val="00B050"/>
                </a:solidFill>
              </a:rPr>
              <a:t>Metabolic Oxy-</a:t>
            </a:r>
            <a:r>
              <a:rPr lang="en-US" dirty="0" err="1" smtClean="0">
                <a:solidFill>
                  <a:srgbClr val="00B050"/>
                </a:solidFill>
              </a:rPr>
              <a:t>redux</a:t>
            </a:r>
            <a:r>
              <a:rPr lang="en-US" dirty="0" smtClean="0">
                <a:solidFill>
                  <a:srgbClr val="00B050"/>
                </a:solidFill>
              </a:rPr>
              <a:t> antioxidant</a:t>
            </a:r>
            <a:r>
              <a:rPr lang="en-US" dirty="0" smtClean="0"/>
              <a:t>.</a:t>
            </a:r>
          </a:p>
          <a:p>
            <a:endParaRPr lang="en-US" dirty="0" smtClean="0"/>
          </a:p>
          <a:p>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673" y="618517"/>
            <a:ext cx="1874982" cy="1431956"/>
          </a:xfrm>
          <a:prstGeom prst="rect">
            <a:avLst/>
          </a:prstGeom>
        </p:spPr>
      </p:pic>
    </p:spTree>
    <p:extLst>
      <p:ext uri="{BB962C8B-B14F-4D97-AF65-F5344CB8AC3E}">
        <p14:creationId xmlns:p14="http://schemas.microsoft.com/office/powerpoint/2010/main" val="425486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3018" y="535709"/>
            <a:ext cx="1877731" cy="1432684"/>
          </a:xfrm>
          <a:prstGeom prst="rect">
            <a:avLst/>
          </a:prstGeom>
        </p:spPr>
      </p:pic>
      <p:sp>
        <p:nvSpPr>
          <p:cNvPr id="2" name="Title 1"/>
          <p:cNvSpPr>
            <a:spLocks noGrp="1"/>
          </p:cNvSpPr>
          <p:nvPr>
            <p:ph type="title"/>
          </p:nvPr>
        </p:nvSpPr>
        <p:spPr/>
        <p:txBody>
          <a:bodyPr/>
          <a:lstStyle/>
          <a:p>
            <a:r>
              <a:rPr lang="en-US" dirty="0" smtClean="0"/>
              <a:t>What is </a:t>
            </a:r>
            <a:r>
              <a:rPr lang="en-US" dirty="0" err="1" smtClean="0"/>
              <a:t>Superwater</a:t>
            </a:r>
            <a:r>
              <a:rPr lang="en-US" dirty="0" smtClean="0"/>
              <a:t> </a:t>
            </a:r>
            <a:r>
              <a:rPr lang="en-US" dirty="0" err="1" smtClean="0"/>
              <a:t>HyOX</a:t>
            </a:r>
            <a:endParaRPr lang="en-US" dirty="0"/>
          </a:p>
        </p:txBody>
      </p:sp>
      <p:sp>
        <p:nvSpPr>
          <p:cNvPr id="3" name="Content Placeholder 2"/>
          <p:cNvSpPr>
            <a:spLocks noGrp="1"/>
          </p:cNvSpPr>
          <p:nvPr>
            <p:ph sz="quarter" idx="13"/>
          </p:nvPr>
        </p:nvSpPr>
        <p:spPr/>
        <p:txBody>
          <a:bodyPr/>
          <a:lstStyle/>
          <a:p>
            <a:r>
              <a:rPr lang="en-US" dirty="0" smtClean="0"/>
              <a:t>The best way to keep prime health ,well being for your whole systems.</a:t>
            </a:r>
          </a:p>
          <a:p>
            <a:r>
              <a:rPr lang="en-US" dirty="0" smtClean="0"/>
              <a:t>Healthy skin</a:t>
            </a:r>
          </a:p>
          <a:p>
            <a:r>
              <a:rPr lang="en-US" dirty="0" smtClean="0"/>
              <a:t>Kidney perfusion</a:t>
            </a:r>
          </a:p>
          <a:p>
            <a:r>
              <a:rPr lang="en-US" dirty="0" smtClean="0"/>
              <a:t>Adequate cardiac circulating volume.</a:t>
            </a:r>
          </a:p>
          <a:p>
            <a:r>
              <a:rPr lang="en-US" dirty="0" smtClean="0"/>
              <a:t>Optimal secretions</a:t>
            </a:r>
          </a:p>
          <a:p>
            <a:r>
              <a:rPr lang="en-US" dirty="0" smtClean="0"/>
              <a:t>Decrease anaerobic metabolism</a:t>
            </a:r>
          </a:p>
          <a:p>
            <a:r>
              <a:rPr lang="en-US" dirty="0" smtClean="0"/>
              <a:t>Oxygenate detoxifying pathways</a:t>
            </a:r>
          </a:p>
          <a:p>
            <a:endParaRPr lang="en-US" dirty="0"/>
          </a:p>
        </p:txBody>
      </p:sp>
    </p:spTree>
    <p:extLst>
      <p:ext uri="{BB962C8B-B14F-4D97-AF65-F5344CB8AC3E}">
        <p14:creationId xmlns:p14="http://schemas.microsoft.com/office/powerpoint/2010/main" val="54989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6291" y="700263"/>
            <a:ext cx="1877731" cy="1432684"/>
          </a:xfrm>
          <a:prstGeom prst="rect">
            <a:avLst/>
          </a:prstGeom>
        </p:spPr>
      </p:pic>
      <p:sp>
        <p:nvSpPr>
          <p:cNvPr id="2" name="Title 1"/>
          <p:cNvSpPr>
            <a:spLocks noGrp="1"/>
          </p:cNvSpPr>
          <p:nvPr>
            <p:ph type="title"/>
          </p:nvPr>
        </p:nvSpPr>
        <p:spPr/>
        <p:txBody>
          <a:bodyPr/>
          <a:lstStyle/>
          <a:p>
            <a:r>
              <a:rPr lang="en-US" dirty="0" smtClean="0">
                <a:solidFill>
                  <a:schemeClr val="accent1">
                    <a:lumMod val="50000"/>
                  </a:schemeClr>
                </a:solidFill>
              </a:rPr>
              <a:t>We are different</a:t>
            </a:r>
            <a:endParaRPr lang="en-US" dirty="0">
              <a:solidFill>
                <a:schemeClr val="accent1">
                  <a:lumMod val="50000"/>
                </a:schemeClr>
              </a:solidFill>
            </a:endParaRPr>
          </a:p>
        </p:txBody>
      </p:sp>
      <p:sp>
        <p:nvSpPr>
          <p:cNvPr id="3" name="Content Placeholder 2"/>
          <p:cNvSpPr>
            <a:spLocks noGrp="1"/>
          </p:cNvSpPr>
          <p:nvPr>
            <p:ph sz="quarter" idx="13"/>
          </p:nvPr>
        </p:nvSpPr>
        <p:spPr/>
        <p:txBody>
          <a:bodyPr/>
          <a:lstStyle/>
          <a:p>
            <a:r>
              <a:rPr lang="en-US" dirty="0" err="1" smtClean="0">
                <a:solidFill>
                  <a:schemeClr val="accent1">
                    <a:lumMod val="50000"/>
                  </a:schemeClr>
                </a:solidFill>
              </a:rPr>
              <a:t>Hyox</a:t>
            </a:r>
            <a:r>
              <a:rPr lang="en-US" dirty="0" smtClean="0">
                <a:solidFill>
                  <a:schemeClr val="accent1">
                    <a:lumMod val="50000"/>
                  </a:schemeClr>
                </a:solidFill>
              </a:rPr>
              <a:t> </a:t>
            </a:r>
            <a:r>
              <a:rPr lang="en-US" dirty="0" err="1" smtClean="0">
                <a:solidFill>
                  <a:schemeClr val="accent1">
                    <a:lumMod val="50000"/>
                  </a:schemeClr>
                </a:solidFill>
              </a:rPr>
              <a:t>superwater</a:t>
            </a:r>
            <a:r>
              <a:rPr lang="en-US" dirty="0" smtClean="0">
                <a:solidFill>
                  <a:schemeClr val="accent1">
                    <a:lumMod val="50000"/>
                  </a:schemeClr>
                </a:solidFill>
              </a:rPr>
              <a:t> is designed with an unique process for making the water to release its own oxygen and hydrogen molecules to stay dissolved for prolonged times as single elements improving the bioavailability of this elements for our normal biological processes.</a:t>
            </a:r>
          </a:p>
          <a:p>
            <a:r>
              <a:rPr lang="en-US" dirty="0" smtClean="0">
                <a:solidFill>
                  <a:schemeClr val="accent1">
                    <a:lumMod val="50000"/>
                  </a:schemeClr>
                </a:solidFill>
              </a:rPr>
              <a:t>Dissolved oxygen improved ,higher  than regular drinking water, even after opening the containers.</a:t>
            </a:r>
          </a:p>
          <a:p>
            <a:r>
              <a:rPr lang="en-US" dirty="0" smtClean="0">
                <a:solidFill>
                  <a:schemeClr val="accent1">
                    <a:lumMod val="50000"/>
                  </a:schemeClr>
                </a:solidFill>
              </a:rPr>
              <a:t>Cooler at ambient temperatures.</a:t>
            </a:r>
          </a:p>
          <a:p>
            <a:endParaRPr lang="en-US" dirty="0" smtClean="0">
              <a:solidFill>
                <a:schemeClr val="accent1">
                  <a:lumMod val="50000"/>
                </a:schemeClr>
              </a:solidFill>
            </a:endParaRPr>
          </a:p>
          <a:p>
            <a:endParaRPr lang="en-US" dirty="0"/>
          </a:p>
        </p:txBody>
      </p:sp>
    </p:spTree>
    <p:extLst>
      <p:ext uri="{BB962C8B-B14F-4D97-AF65-F5344CB8AC3E}">
        <p14:creationId xmlns:p14="http://schemas.microsoft.com/office/powerpoint/2010/main" val="376545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Healthy</a:t>
            </a:r>
            <a:endParaRPr lang="en-US" dirty="0">
              <a:solidFill>
                <a:schemeClr val="accent1">
                  <a:lumMod val="50000"/>
                </a:schemeClr>
              </a:solidFill>
            </a:endParaRPr>
          </a:p>
        </p:txBody>
      </p:sp>
      <p:sp>
        <p:nvSpPr>
          <p:cNvPr id="3" name="Content Placeholder 2"/>
          <p:cNvSpPr>
            <a:spLocks noGrp="1"/>
          </p:cNvSpPr>
          <p:nvPr>
            <p:ph sz="quarter" idx="13"/>
          </p:nvPr>
        </p:nvSpPr>
        <p:spPr/>
        <p:txBody>
          <a:bodyPr/>
          <a:lstStyle/>
          <a:p>
            <a:r>
              <a:rPr lang="en-US" dirty="0" smtClean="0">
                <a:solidFill>
                  <a:srgbClr val="7030A0"/>
                </a:solidFill>
              </a:rPr>
              <a:t>Oxygen is transported from stomach and gut directly into the blood plasma.</a:t>
            </a:r>
          </a:p>
          <a:p>
            <a:r>
              <a:rPr lang="en-US" dirty="0" smtClean="0">
                <a:solidFill>
                  <a:srgbClr val="7030A0"/>
                </a:solidFill>
              </a:rPr>
              <a:t>Plasma oxygenates and nourishes your tissues</a:t>
            </a:r>
          </a:p>
          <a:p>
            <a:r>
              <a:rPr lang="en-US" dirty="0" smtClean="0">
                <a:solidFill>
                  <a:srgbClr val="7030A0"/>
                </a:solidFill>
              </a:rPr>
              <a:t>Improves endurance by volume and oxygen delivery.</a:t>
            </a:r>
          </a:p>
          <a:p>
            <a:r>
              <a:rPr lang="en-US" dirty="0" smtClean="0">
                <a:solidFill>
                  <a:srgbClr val="7030A0"/>
                </a:solidFill>
              </a:rPr>
              <a:t>Oxygen Decreases lactic acid formation.</a:t>
            </a:r>
          </a:p>
          <a:p>
            <a:r>
              <a:rPr lang="en-US" dirty="0" smtClean="0">
                <a:solidFill>
                  <a:srgbClr val="7030A0"/>
                </a:solidFill>
              </a:rPr>
              <a:t>Non bloating.</a:t>
            </a:r>
          </a:p>
          <a:p>
            <a:r>
              <a:rPr lang="en-US" dirty="0" err="1" smtClean="0">
                <a:solidFill>
                  <a:srgbClr val="7030A0"/>
                </a:solidFill>
              </a:rPr>
              <a:t>Alkalinization</a:t>
            </a:r>
            <a:r>
              <a:rPr lang="en-US" dirty="0" smtClean="0">
                <a:solidFill>
                  <a:srgbClr val="7030A0"/>
                </a:solidFill>
              </a:rPr>
              <a:t> reduces stomach acidity.</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204894" y="618517"/>
            <a:ext cx="1877731" cy="1432684"/>
          </a:xfrm>
          <a:prstGeom prst="rect">
            <a:avLst/>
          </a:prstGeom>
        </p:spPr>
      </p:pic>
    </p:spTree>
    <p:extLst>
      <p:ext uri="{BB962C8B-B14F-4D97-AF65-F5344CB8AC3E}">
        <p14:creationId xmlns:p14="http://schemas.microsoft.com/office/powerpoint/2010/main" val="14262991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140</TotalTime>
  <Words>301</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Tw Cen MT</vt:lpstr>
      <vt:lpstr>Droplet</vt:lpstr>
      <vt:lpstr>PowerPoint Presentation</vt:lpstr>
      <vt:lpstr>PowerPoint Presentation</vt:lpstr>
      <vt:lpstr>PRODUCT BACKGROUND.</vt:lpstr>
      <vt:lpstr>PowerPoint Presentation</vt:lpstr>
      <vt:lpstr>PowerPoint Presentation</vt:lpstr>
      <vt:lpstr>Oxygen enriched water</vt:lpstr>
      <vt:lpstr>What is Superwater HyOX</vt:lpstr>
      <vt:lpstr>We are different</vt:lpstr>
      <vt:lpstr>Healthy</vt:lpstr>
      <vt:lpstr>       Before and after circulatory effects when drinking hyox superwater</vt:lpstr>
      <vt:lpstr>PowerPoint Presentation</vt:lpstr>
      <vt:lpstr>PowerPoint Presentation</vt:lpstr>
      <vt:lpstr>PowerPoint Presentation</vt:lpstr>
      <vt:lpstr>PowerPoint Presentation</vt:lpstr>
      <vt:lpstr>PowerPoint Presentation</vt:lpstr>
    </vt:vector>
  </TitlesOfParts>
  <Company>Dr Linares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reylin61@aol.com</dc:creator>
  <cp:lastModifiedBy>Mark</cp:lastModifiedBy>
  <cp:revision>16</cp:revision>
  <dcterms:created xsi:type="dcterms:W3CDTF">2019-08-25T08:03:33Z</dcterms:created>
  <dcterms:modified xsi:type="dcterms:W3CDTF">2022-07-21T05:03:12Z</dcterms:modified>
</cp:coreProperties>
</file>